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36004500"/>
  <p:notesSz cx="20929600" cy="29819600"/>
  <p:defaultTextStyle>
    <a:defPPr>
      <a:defRPr lang="pt-BR"/>
    </a:defPPr>
    <a:lvl1pPr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1pPr>
    <a:lvl2pPr marL="1954213" indent="-1497013"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2pPr>
    <a:lvl3pPr marL="3908425" indent="-2994025"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3pPr>
    <a:lvl4pPr marL="5862638" indent="-4491038"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4pPr>
    <a:lvl5pPr marL="7816850" indent="-5988050"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852" y="-102"/>
      </p:cViewPr>
      <p:guideLst>
        <p:guide orient="horz" pos="11340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906938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t" anchorCtr="0" compatLnSpc="1">
            <a:prstTxWarp prst="textNoShape">
              <a:avLst/>
            </a:prstTxWarp>
          </a:bodyPr>
          <a:lstStyle>
            <a:lvl1pPr defTabSz="12395200">
              <a:defRPr sz="38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11855450" y="0"/>
            <a:ext cx="906938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t" anchorCtr="0" compatLnSpc="1">
            <a:prstTxWarp prst="textNoShape">
              <a:avLst/>
            </a:prstTxWarp>
          </a:bodyPr>
          <a:lstStyle>
            <a:lvl1pPr algn="r" defTabSz="12395200">
              <a:defRPr sz="3800">
                <a:latin typeface="Calibri" pitchFamily="34" charset="0"/>
              </a:defRPr>
            </a:lvl1pPr>
          </a:lstStyle>
          <a:p>
            <a:fld id="{C2650E7E-5D51-4A30-82C2-1EC0306A8C28}" type="datetimeFigureOut">
              <a:rPr lang="pt-BR"/>
              <a:pPr/>
              <a:t>05/09/2015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432425" y="2236788"/>
            <a:ext cx="1006475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2092325" y="14163675"/>
            <a:ext cx="16744950" cy="134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28324175"/>
            <a:ext cx="906938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b" anchorCtr="0" compatLnSpc="1">
            <a:prstTxWarp prst="textNoShape">
              <a:avLst/>
            </a:prstTxWarp>
          </a:bodyPr>
          <a:lstStyle>
            <a:lvl1pPr defTabSz="12395200">
              <a:defRPr sz="38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11855450" y="28324175"/>
            <a:ext cx="906938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b" anchorCtr="0" compatLnSpc="1">
            <a:prstTxWarp prst="textNoShape">
              <a:avLst/>
            </a:prstTxWarp>
          </a:bodyPr>
          <a:lstStyle>
            <a:lvl1pPr algn="r" defTabSz="12395200">
              <a:defRPr sz="3800">
                <a:latin typeface="Calibri" pitchFamily="34" charset="0"/>
              </a:defRPr>
            </a:lvl1pPr>
          </a:lstStyle>
          <a:p>
            <a:fld id="{342E9493-4CBD-4A86-817A-2D6332C6B7C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61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26B4F-E83F-468A-AB78-99A7832A9D0F}" type="slidenum">
              <a:rPr lang="pt-BR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1184734"/>
            <a:ext cx="27543443" cy="771763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0402550"/>
            <a:ext cx="2268283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5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0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6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1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7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02D9-54FA-421B-872C-206E557527B2}" type="datetimeFigureOut">
              <a:rPr lang="pt-BR"/>
              <a:pPr>
                <a:defRPr/>
              </a:pPr>
              <a:t>05/09/2015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D80B-CB16-4BC6-9797-F4DE9EFD2D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ADE4-CE28-424C-80C2-88A7AC72DC15}" type="datetimeFigureOut">
              <a:rPr lang="pt-BR"/>
              <a:pPr>
                <a:defRPr/>
              </a:pPr>
              <a:t>05/09/2015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79F1-905A-4C50-A45F-B630F3ADBF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441852"/>
            <a:ext cx="7290911" cy="3072050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441852"/>
            <a:ext cx="21332666" cy="3072050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43E9-82C9-4149-927D-FD21E15E88A1}" type="datetimeFigureOut">
              <a:rPr lang="pt-BR"/>
              <a:pPr>
                <a:defRPr/>
              </a:pPr>
              <a:t>05/09/2015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A9A3-5E34-495A-9A0F-CC94EF79CE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A2B4-61BA-45FE-A28E-4BCA4AB8EB5C}" type="datetimeFigureOut">
              <a:rPr lang="pt-BR"/>
              <a:pPr>
                <a:defRPr/>
              </a:pPr>
              <a:t>05/09/2015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9C43-4AED-4593-B505-0346E11521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3136228"/>
            <a:ext cx="27543443" cy="7150894"/>
          </a:xfrm>
        </p:spPr>
        <p:txBody>
          <a:bodyPr anchor="t"/>
          <a:lstStyle>
            <a:lvl1pPr algn="l">
              <a:defRPr sz="171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5260246"/>
            <a:ext cx="27543443" cy="7875982"/>
          </a:xfrm>
        </p:spPr>
        <p:txBody>
          <a:bodyPr anchor="b"/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195453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9090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86359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81812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7265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DA53-309A-4F30-B748-03970BFBD383}" type="datetimeFigureOut">
              <a:rPr lang="pt-BR"/>
              <a:pPr>
                <a:defRPr/>
              </a:pPr>
              <a:t>05/09/2015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00B1-4E67-4EC8-9E3A-36A374000D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8401053"/>
            <a:ext cx="14311789" cy="23761306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8401053"/>
            <a:ext cx="14311789" cy="23761306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E730-C952-4D1B-A56D-32A653BDA3CA}" type="datetimeFigureOut">
              <a:rPr lang="pt-BR"/>
              <a:pPr>
                <a:defRPr/>
              </a:pPr>
              <a:t>05/09/2015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35BB-E766-4660-8D08-D300C3E544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059343"/>
            <a:ext cx="14317416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1418094"/>
            <a:ext cx="14317416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8059343"/>
            <a:ext cx="14323040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1418094"/>
            <a:ext cx="14323040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C278-EAB5-400F-9A0C-6A450C6734B7}" type="datetimeFigureOut">
              <a:rPr lang="pt-BR"/>
              <a:pPr>
                <a:defRPr/>
              </a:pPr>
              <a:t>05/09/2015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13D3-3873-4CE1-86A0-C3F3021E57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53A6-00CE-4B49-910B-1E305C1730B0}" type="datetimeFigureOut">
              <a:rPr lang="pt-BR"/>
              <a:pPr>
                <a:defRPr/>
              </a:pPr>
              <a:t>05/09/2015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D8AA-F52E-48BE-A4A9-F5CAF1C95C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DFA3-5B9D-4285-BA6C-C6AB1BF50FF4}" type="datetimeFigureOut">
              <a:rPr lang="pt-BR"/>
              <a:pPr>
                <a:defRPr/>
              </a:pPr>
              <a:t>05/09/2015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00B3-2A4C-4A58-9477-3122B4FE4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433512"/>
            <a:ext cx="10660709" cy="6100763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433515"/>
            <a:ext cx="18114764" cy="30728843"/>
          </a:xfrm>
        </p:spPr>
        <p:txBody>
          <a:bodyPr/>
          <a:lstStyle>
            <a:lvl1pPr>
              <a:defRPr sz="13700"/>
            </a:lvl1pPr>
            <a:lvl2pPr>
              <a:defRPr sz="12000"/>
            </a:lvl2pPr>
            <a:lvl3pPr>
              <a:defRPr sz="103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7534278"/>
            <a:ext cx="10660709" cy="24628081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8D29-1A51-4F7C-AEE6-54E084093390}" type="datetimeFigureOut">
              <a:rPr lang="pt-BR"/>
              <a:pPr>
                <a:defRPr/>
              </a:pPr>
              <a:t>05/09/2015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F618-3A3B-4A31-82F2-D2040D8979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25203150"/>
            <a:ext cx="19442430" cy="2975375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217069"/>
            <a:ext cx="19442430" cy="21602700"/>
          </a:xfrm>
        </p:spPr>
        <p:txBody>
          <a:bodyPr rtlCol="0">
            <a:normAutofit/>
          </a:bodyPr>
          <a:lstStyle>
            <a:lvl1pPr marL="0" indent="0">
              <a:buNone/>
              <a:defRPr sz="13700"/>
            </a:lvl1pPr>
            <a:lvl2pPr marL="1954530" indent="0">
              <a:buNone/>
              <a:defRPr sz="12000"/>
            </a:lvl2pPr>
            <a:lvl3pPr marL="3909060" indent="0">
              <a:buNone/>
              <a:defRPr sz="10300"/>
            </a:lvl3pPr>
            <a:lvl4pPr marL="5863590" indent="0">
              <a:buNone/>
              <a:defRPr sz="8600"/>
            </a:lvl4pPr>
            <a:lvl5pPr marL="7818120" indent="0">
              <a:buNone/>
              <a:defRPr sz="8600"/>
            </a:lvl5pPr>
            <a:lvl6pPr marL="9772650" indent="0">
              <a:buNone/>
              <a:defRPr sz="8600"/>
            </a:lvl6pPr>
            <a:lvl7pPr marL="11727180" indent="0">
              <a:buNone/>
              <a:defRPr sz="8600"/>
            </a:lvl7pPr>
            <a:lvl8pPr marL="13681710" indent="0">
              <a:buNone/>
              <a:defRPr sz="8600"/>
            </a:lvl8pPr>
            <a:lvl9pPr marL="15636240" indent="0">
              <a:buNone/>
              <a:defRPr sz="86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28178524"/>
            <a:ext cx="19442430" cy="4225526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B57A-6221-4E37-91BD-48778589F352}" type="datetimeFigureOut">
              <a:rPr lang="pt-BR"/>
              <a:pPr>
                <a:defRPr/>
              </a:pPr>
              <a:t>05/09/2015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2FFE-A27E-444E-82EF-E3212A6D47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620838" y="1441450"/>
            <a:ext cx="29162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906" tIns="195453" rIns="390906" bIns="195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8401050"/>
            <a:ext cx="2916237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906" tIns="195453" rIns="390906" bIns="195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838" y="33370838"/>
            <a:ext cx="7559675" cy="1917700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l" defTabSz="3909060" fontAlgn="auto">
              <a:spcBef>
                <a:spcPts val="0"/>
              </a:spcBef>
              <a:spcAft>
                <a:spcPts val="0"/>
              </a:spcAft>
              <a:defRPr sz="5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4B785E-9D9F-496D-B7EE-C6E6E2B86DE1}" type="datetimeFigureOut">
              <a:rPr lang="pt-BR"/>
              <a:pPr>
                <a:defRPr/>
              </a:pPr>
              <a:t>05/09/2015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ctr" defTabSz="3909060" fontAlgn="auto">
              <a:spcBef>
                <a:spcPts val="0"/>
              </a:spcBef>
              <a:spcAft>
                <a:spcPts val="0"/>
              </a:spcAft>
              <a:defRPr sz="5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r" defTabSz="3909060" fontAlgn="auto">
              <a:spcBef>
                <a:spcPts val="0"/>
              </a:spcBef>
              <a:spcAft>
                <a:spcPts val="0"/>
              </a:spcAft>
              <a:defRPr sz="5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853AF2-FA09-441C-9EF6-BE963F8A0D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3908425" rtl="0" fontAlgn="base">
        <a:spcBef>
          <a:spcPct val="0"/>
        </a:spcBef>
        <a:spcAft>
          <a:spcPct val="0"/>
        </a:spcAft>
        <a:defRPr sz="1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2pPr>
      <a:lvl3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3pPr>
      <a:lvl4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4pPr>
      <a:lvl5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5pPr>
      <a:lvl6pPr marL="4572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6pPr>
      <a:lvl7pPr marL="9144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7pPr>
      <a:lvl8pPr marL="13716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8pPr>
      <a:lvl9pPr marL="18288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9pPr>
    </p:titleStyle>
    <p:bodyStyle>
      <a:lvl1pPr marL="1465263" indent="-1465263" algn="l" defTabSz="3908425" rtl="0" fontAlgn="base">
        <a:spcBef>
          <a:spcPct val="20000"/>
        </a:spcBef>
        <a:spcAft>
          <a:spcPct val="0"/>
        </a:spcAft>
        <a:buFont typeface="Arial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0" indent="-1220788" algn="l" defTabSz="3908425" rtl="0" fontAlgn="base">
        <a:spcBef>
          <a:spcPct val="20000"/>
        </a:spcBef>
        <a:spcAft>
          <a:spcPct val="0"/>
        </a:spcAft>
        <a:buFont typeface="Arial" charset="0"/>
        <a:buChar char="–"/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4886325" indent="-976313" algn="l" defTabSz="3908425" rtl="0" fontAlgn="base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538" indent="-976313" algn="l" defTabSz="3908425" rtl="0" fontAlgn="base">
        <a:spcBef>
          <a:spcPct val="20000"/>
        </a:spcBef>
        <a:spcAft>
          <a:spcPct val="0"/>
        </a:spcAft>
        <a:buFont typeface="Arial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94750" indent="-976313" algn="l" defTabSz="3908425" rtl="0" fontAlgn="base">
        <a:spcBef>
          <a:spcPct val="20000"/>
        </a:spcBef>
        <a:spcAft>
          <a:spcPct val="0"/>
        </a:spcAft>
        <a:buFont typeface="Arial" charset="0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991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70444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5897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61350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453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0906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6359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1812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7265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2718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68171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3624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feiradeprojetos@pucpcaldas.br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5"/>
          <p:cNvSpPr>
            <a:spLocks noGrp="1"/>
          </p:cNvSpPr>
          <p:nvPr>
            <p:ph type="title"/>
          </p:nvPr>
        </p:nvSpPr>
        <p:spPr>
          <a:xfrm>
            <a:off x="1584325" y="1223963"/>
            <a:ext cx="29163963" cy="6335712"/>
          </a:xfrm>
        </p:spPr>
        <p:txBody>
          <a:bodyPr/>
          <a:lstStyle/>
          <a:p>
            <a:r>
              <a:rPr lang="pt-BR" sz="9600" b="1" dirty="0" smtClean="0"/>
              <a:t>NOME DO PROJETO</a:t>
            </a:r>
            <a:r>
              <a:rPr lang="pt-BR" sz="9600" dirty="0" smtClean="0">
                <a:latin typeface="Arial" charset="0"/>
                <a:cs typeface="Arial" charset="0"/>
              </a:rPr>
              <a:t/>
            </a:r>
            <a:br>
              <a:rPr lang="pt-BR" sz="9600" dirty="0" smtClean="0">
                <a:latin typeface="Arial" charset="0"/>
                <a:cs typeface="Arial" charset="0"/>
              </a:rPr>
            </a:br>
            <a:r>
              <a:rPr lang="pt-BR" sz="4000" dirty="0" err="1" smtClean="0">
                <a:latin typeface="Arial" charset="0"/>
                <a:cs typeface="Arial" charset="0"/>
              </a:rPr>
              <a:t>Guilhermo</a:t>
            </a:r>
            <a:r>
              <a:rPr lang="pt-BR" sz="4000" dirty="0" smtClean="0">
                <a:latin typeface="Arial" charset="0"/>
                <a:cs typeface="Arial" charset="0"/>
              </a:rPr>
              <a:t> Marconi - marconi@transmissaoradio.com – </a:t>
            </a:r>
            <a:r>
              <a:rPr lang="pt-BR" sz="4000" dirty="0" err="1" smtClean="0">
                <a:latin typeface="Arial" charset="0"/>
                <a:cs typeface="Arial" charset="0"/>
              </a:rPr>
              <a:t>Xº</a:t>
            </a:r>
            <a:r>
              <a:rPr lang="pt-BR" sz="4000" dirty="0" smtClean="0">
                <a:latin typeface="Arial" charset="0"/>
                <a:cs typeface="Arial" charset="0"/>
              </a:rPr>
              <a:t> Período </a:t>
            </a:r>
            <a:br>
              <a:rPr lang="pt-BR" sz="4000" dirty="0" smtClean="0">
                <a:latin typeface="Arial" charset="0"/>
                <a:cs typeface="Arial" charset="0"/>
              </a:rPr>
            </a:br>
            <a:r>
              <a:rPr lang="pt-BR" sz="4000" dirty="0" smtClean="0">
                <a:latin typeface="Arial" charset="0"/>
                <a:cs typeface="Arial" charset="0"/>
              </a:rPr>
              <a:t>Alexander Graham Bell - bell@telefone.com – </a:t>
            </a:r>
            <a:r>
              <a:rPr lang="pt-BR" sz="4000" dirty="0" err="1" smtClean="0">
                <a:latin typeface="Arial" charset="0"/>
                <a:cs typeface="Arial" charset="0"/>
              </a:rPr>
              <a:t>Yº</a:t>
            </a:r>
            <a:r>
              <a:rPr lang="pt-BR" sz="4000" dirty="0" smtClean="0">
                <a:latin typeface="Arial" charset="0"/>
                <a:cs typeface="Arial" charset="0"/>
              </a:rPr>
              <a:t> Período</a:t>
            </a:r>
            <a:br>
              <a:rPr lang="pt-BR" sz="4000" dirty="0" smtClean="0">
                <a:latin typeface="Arial" charset="0"/>
                <a:cs typeface="Arial" charset="0"/>
              </a:rPr>
            </a:br>
            <a:r>
              <a:rPr lang="pt-BR" sz="4000" dirty="0" smtClean="0">
                <a:latin typeface="Arial" charset="0"/>
                <a:cs typeface="Arial" charset="0"/>
              </a:rPr>
              <a:t>Thomas Edison – edison@lampada.com.br – </a:t>
            </a:r>
            <a:r>
              <a:rPr lang="pt-BR" sz="4000" dirty="0" err="1" smtClean="0">
                <a:latin typeface="Arial" charset="0"/>
                <a:cs typeface="Arial" charset="0"/>
              </a:rPr>
              <a:t>Zº</a:t>
            </a:r>
            <a:r>
              <a:rPr lang="pt-BR" sz="4000" dirty="0" smtClean="0">
                <a:latin typeface="Arial" charset="0"/>
                <a:cs typeface="Arial" charset="0"/>
              </a:rPr>
              <a:t> Período</a:t>
            </a:r>
            <a:br>
              <a:rPr lang="pt-BR" sz="4000" dirty="0" smtClean="0">
                <a:latin typeface="Arial" charset="0"/>
                <a:cs typeface="Arial" charset="0"/>
              </a:rPr>
            </a:b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17" name="Espaço Reservado para Conteúdo 16"/>
          <p:cNvSpPr>
            <a:spLocks noGrp="1"/>
          </p:cNvSpPr>
          <p:nvPr>
            <p:ph sz="half" idx="1"/>
          </p:nvPr>
        </p:nvSpPr>
        <p:spPr>
          <a:xfrm>
            <a:off x="792163" y="6337300"/>
            <a:ext cx="15479712" cy="288004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5400" b="1" dirty="0" smtClean="0">
                <a:latin typeface="Arial" charset="0"/>
                <a:cs typeface="Arial" charset="0"/>
              </a:rPr>
              <a:t>1</a:t>
            </a:r>
            <a:r>
              <a:rPr lang="pt-BR" sz="4800" b="1" dirty="0" smtClean="0">
                <a:latin typeface="Arial" charset="0"/>
                <a:cs typeface="Arial" charset="0"/>
              </a:rPr>
              <a:t>. OBJETIVO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3600" dirty="0" smtClean="0">
              <a:latin typeface="Arial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O texto referente ao objetivo do projeto deve ser breve e, portanto, sucinto. Um único parágrafo é suficiente para descrever o principal propósito da realização do trabalho.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4800" b="1" dirty="0" smtClean="0">
                <a:latin typeface="Arial" charset="0"/>
                <a:cs typeface="Arial" charset="0"/>
              </a:rPr>
              <a:t>2. INTRODUÇÃO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3600" dirty="0" smtClean="0">
              <a:latin typeface="Arial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Nesta introdução devem ser descritos os principais conceitos teóricos utilizados para a elaboração do projeto.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Deve ser utilizado no máximo 100 palavras distribuídas, preferencialmente, em três parágrafos. Pode-se incluir alguma imagem que tenha relação direta com o projeto realizado, com tamanho máximo de 25 cm x 25 cm, assim como ilustrado na figura 1.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A formatação deste texto deve seguir o padrão aqui exemplificado (Fonte </a:t>
            </a:r>
            <a:r>
              <a:rPr lang="pt-BR" sz="4400" dirty="0" err="1" smtClean="0">
                <a:cs typeface="Arial" charset="0"/>
              </a:rPr>
              <a:t>Calibri</a:t>
            </a:r>
            <a:r>
              <a:rPr lang="pt-BR" sz="4400" dirty="0" smtClean="0">
                <a:cs typeface="Arial" charset="0"/>
              </a:rPr>
              <a:t>, tamanho 44, formato justificado). Formatação dos títulos das seções (Fonte </a:t>
            </a:r>
            <a:r>
              <a:rPr lang="pt-BR" sz="4400" dirty="0" err="1" smtClean="0">
                <a:cs typeface="Arial" charset="0"/>
              </a:rPr>
              <a:t>Arial</a:t>
            </a:r>
            <a:r>
              <a:rPr lang="pt-BR" sz="4400" dirty="0" smtClean="0">
                <a:cs typeface="Arial" charset="0"/>
              </a:rPr>
              <a:t>, tamanho 48, negrito). Formatação da legenda das figuras (Fonte </a:t>
            </a:r>
            <a:r>
              <a:rPr lang="pt-BR" sz="4400" dirty="0" err="1" smtClean="0">
                <a:cs typeface="Arial" charset="0"/>
              </a:rPr>
              <a:t>Arial</a:t>
            </a:r>
            <a:r>
              <a:rPr lang="pt-BR" sz="4400" dirty="0" smtClean="0">
                <a:cs typeface="Arial" charset="0"/>
              </a:rPr>
              <a:t>, tamanho 32, negrito, centralizado). Fique atento também a formatação dos parágrafos. Mantenha as características contidas neste </a:t>
            </a:r>
            <a:r>
              <a:rPr lang="pt-BR" sz="4400" i="1" dirty="0" err="1" smtClean="0">
                <a:cs typeface="Arial" charset="0"/>
              </a:rPr>
              <a:t>template</a:t>
            </a:r>
            <a:r>
              <a:rPr lang="pt-BR" sz="4400" dirty="0" smtClean="0">
                <a:cs typeface="Arial" charset="0"/>
              </a:rPr>
              <a:t>. Impressão no tamanho A1 (594mm x 841mm)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endParaRPr lang="pt-BR" sz="44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4800" b="1" dirty="0" smtClean="0">
                <a:latin typeface="Arial" charset="0"/>
                <a:cs typeface="Arial" charset="0"/>
              </a:rPr>
              <a:t>3. PRINCIPAIS MATERIAIS UTILIZADOS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3600" dirty="0" smtClean="0">
              <a:latin typeface="Arial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Nesta etapa devem ser listados apenas os principais materiais utilizados na elaboração do projeto: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endParaRPr lang="pt-BR" sz="4400" dirty="0" smtClean="0">
              <a:cs typeface="Arial" charset="0"/>
            </a:endParaRPr>
          </a:p>
          <a:p>
            <a:pPr marL="0" indent="0" algn="just">
              <a:lnSpc>
                <a:spcPct val="90000"/>
              </a:lnSpc>
            </a:pPr>
            <a:r>
              <a:rPr lang="pt-BR" sz="4400" dirty="0" smtClean="0">
                <a:cs typeface="Arial" charset="0"/>
              </a:rPr>
              <a:t>2 displays de 7 segmentos ;</a:t>
            </a:r>
          </a:p>
          <a:p>
            <a:pPr marL="0" indent="0" algn="just">
              <a:lnSpc>
                <a:spcPct val="90000"/>
              </a:lnSpc>
            </a:pPr>
            <a:r>
              <a:rPr lang="pt-BR" sz="4400" dirty="0" smtClean="0">
                <a:cs typeface="Arial" charset="0"/>
              </a:rPr>
              <a:t>1 CI 555;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half" idx="2"/>
          </p:nvPr>
        </p:nvSpPr>
        <p:spPr>
          <a:xfrm>
            <a:off x="16057563" y="6337300"/>
            <a:ext cx="15479712" cy="28875038"/>
          </a:xfrm>
        </p:spPr>
        <p:txBody>
          <a:bodyPr rtlCol="0">
            <a:normAutofit/>
          </a:bodyPr>
          <a:lstStyle/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3 </a:t>
            </a:r>
            <a:r>
              <a:rPr lang="pt-BR" sz="4400" dirty="0" err="1" smtClean="0">
                <a:cs typeface="Arial" pitchFamily="34" charset="0"/>
              </a:rPr>
              <a:t>CI’s</a:t>
            </a:r>
            <a:r>
              <a:rPr lang="pt-BR" sz="4400" dirty="0" smtClean="0">
                <a:cs typeface="Arial" pitchFamily="34" charset="0"/>
              </a:rPr>
              <a:t> 4017;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1 Bateria  9V;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1 Transistor BD135 - NPN;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2 </a:t>
            </a:r>
            <a:r>
              <a:rPr lang="pt-BR" sz="4400" dirty="0" err="1" smtClean="0">
                <a:cs typeface="Arial" pitchFamily="34" charset="0"/>
              </a:rPr>
              <a:t>CI’s</a:t>
            </a:r>
            <a:r>
              <a:rPr lang="pt-BR" sz="4400" dirty="0" smtClean="0">
                <a:cs typeface="Arial" pitchFamily="34" charset="0"/>
              </a:rPr>
              <a:t> Reguladores 7812;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1 Diodo </a:t>
            </a:r>
            <a:r>
              <a:rPr lang="pt-BR" sz="4400" dirty="0" err="1" smtClean="0">
                <a:cs typeface="Arial" pitchFamily="34" charset="0"/>
              </a:rPr>
              <a:t>Zener</a:t>
            </a:r>
            <a:r>
              <a:rPr lang="pt-BR" sz="4400" dirty="0" smtClean="0">
                <a:cs typeface="Arial" pitchFamily="34" charset="0"/>
              </a:rPr>
              <a:t> 12V6 – 1W.</a:t>
            </a:r>
          </a:p>
          <a:p>
            <a:pPr marL="1465898" indent="-1465898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5400" b="1" dirty="0" smtClean="0">
              <a:latin typeface="Arial" pitchFamily="34" charset="0"/>
              <a:cs typeface="Arial" pitchFamily="34" charset="0"/>
            </a:endParaRPr>
          </a:p>
          <a:p>
            <a:pPr marL="1465898" indent="-1465898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4. RESULTADOS E CONCLUSÕES</a:t>
            </a:r>
          </a:p>
          <a:p>
            <a:pPr marL="1465898" indent="-1465898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cs typeface="Arial" pitchFamily="34" charset="0"/>
              </a:rPr>
              <a:t> Nesta etapa de resultados e conclusões sugere-se inserir figuras com o resultado final do projeto. A inserção do circuito eletrônico e/ou elétrico é </a:t>
            </a:r>
            <a:r>
              <a:rPr lang="pt-BR" sz="4400" dirty="0" smtClean="0">
                <a:solidFill>
                  <a:srgbClr val="FF0000"/>
                </a:solidFill>
                <a:cs typeface="Arial" pitchFamily="34" charset="0"/>
              </a:rPr>
              <a:t>obrigatório</a:t>
            </a:r>
            <a:r>
              <a:rPr lang="pt-BR" sz="4400" dirty="0" smtClean="0">
                <a:cs typeface="Arial" pitchFamily="34" charset="0"/>
              </a:rPr>
              <a:t>, conforme ilustrado na figura 2. Pode-se inserir também algum resultado obtido por meio de simulação, conforme mostra a Figura 3.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cs typeface="Arial" pitchFamily="34" charset="0"/>
              </a:rPr>
              <a:t>É obrigatório também o  uso de legendas em todas as figuras anexadas. Nesta seção deve-se utilizar no máximo 70 palavras distribuídas em, no máximo, 2 parágrafos. Qualquer dúvida, encaminhe um e-mail para: </a:t>
            </a:r>
            <a:r>
              <a:rPr lang="pt-BR" sz="4400" dirty="0" smtClean="0">
                <a:cs typeface="Arial" pitchFamily="34" charset="0"/>
                <a:hlinkClick r:id="rId3"/>
              </a:rPr>
              <a:t>feiradeprojetos@pucpcaldas.br</a:t>
            </a:r>
            <a:endParaRPr lang="pt-BR" sz="4400" dirty="0" smtClean="0"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Imagem 5" descr="Montagem filme sem aleta base - 198 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71350" y="26355675"/>
            <a:ext cx="48291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CaixaDeTexto 12"/>
          <p:cNvSpPr txBox="1">
            <a:spLocks noChangeArrowheads="1"/>
          </p:cNvSpPr>
          <p:nvPr/>
        </p:nvSpPr>
        <p:spPr bwMode="auto">
          <a:xfrm>
            <a:off x="16967200" y="26498550"/>
            <a:ext cx="65833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Figura 2: Circuito impresso com </a:t>
            </a:r>
          </a:p>
          <a:p>
            <a:pPr algn="ctr"/>
            <a:r>
              <a:rPr lang="pt-BR" sz="3200" b="1">
                <a:cs typeface="Arial" charset="0"/>
              </a:rPr>
              <a:t>os respectivos componentes </a:t>
            </a:r>
          </a:p>
          <a:p>
            <a:pPr algn="ctr"/>
            <a:r>
              <a:rPr lang="pt-BR" sz="3200" b="1">
                <a:cs typeface="Arial" charset="0"/>
              </a:rPr>
              <a:t>eletrônicos. </a:t>
            </a:r>
          </a:p>
        </p:txBody>
      </p:sp>
      <p:sp>
        <p:nvSpPr>
          <p:cNvPr id="14342" name="CaixaDeTexto 13"/>
          <p:cNvSpPr txBox="1">
            <a:spLocks noChangeArrowheads="1"/>
          </p:cNvSpPr>
          <p:nvPr/>
        </p:nvSpPr>
        <p:spPr bwMode="auto">
          <a:xfrm>
            <a:off x="23445788" y="32467550"/>
            <a:ext cx="74390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Figura 3: Simulação de </a:t>
            </a:r>
          </a:p>
          <a:p>
            <a:pPr algn="ctr"/>
            <a:r>
              <a:rPr lang="pt-BR" sz="3200" b="1">
                <a:cs typeface="Arial" charset="0"/>
              </a:rPr>
              <a:t>funcionamento do dissipador  com </a:t>
            </a:r>
          </a:p>
          <a:p>
            <a:pPr algn="ctr"/>
            <a:r>
              <a:rPr lang="pt-BR" sz="3200" b="1">
                <a:cs typeface="Arial" charset="0"/>
              </a:rPr>
              <a:t>filme CVD  (Tmáx = 44ºC e P = 198W).</a:t>
            </a:r>
          </a:p>
        </p:txBody>
      </p:sp>
      <p:sp>
        <p:nvSpPr>
          <p:cNvPr id="14343" name="CaixaDeTexto 19"/>
          <p:cNvSpPr txBox="1">
            <a:spLocks noChangeArrowheads="1"/>
          </p:cNvSpPr>
          <p:nvPr/>
        </p:nvSpPr>
        <p:spPr bwMode="auto">
          <a:xfrm>
            <a:off x="6121400" y="576263"/>
            <a:ext cx="20593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000" dirty="0" smtClean="0">
                <a:cs typeface="Arial" charset="0"/>
              </a:rPr>
              <a:t>8ª </a:t>
            </a:r>
            <a:r>
              <a:rPr lang="pt-BR" sz="6000" dirty="0">
                <a:cs typeface="Arial" charset="0"/>
              </a:rPr>
              <a:t>MOSTRA DE PROJETOS DA ENGENHARIA ELÉTRICA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4681538" y="1655763"/>
            <a:ext cx="22105937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46" name="Picture 12" descr="http://www.marcotomas.eu/electronica/imagens/varios16-c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82145" y="20306506"/>
            <a:ext cx="57832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CaixaDeTexto 32"/>
          <p:cNvSpPr txBox="1">
            <a:spLocks noChangeArrowheads="1"/>
          </p:cNvSpPr>
          <p:nvPr/>
        </p:nvSpPr>
        <p:spPr bwMode="auto">
          <a:xfrm>
            <a:off x="4464721" y="27363290"/>
            <a:ext cx="7920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cs typeface="Arial" charset="0"/>
              </a:rPr>
              <a:t>Figura 1: Dados.</a:t>
            </a:r>
          </a:p>
        </p:txBody>
      </p:sp>
      <p:sp>
        <p:nvSpPr>
          <p:cNvPr id="34" name="Título 15"/>
          <p:cNvSpPr txBox="1">
            <a:spLocks/>
          </p:cNvSpPr>
          <p:nvPr/>
        </p:nvSpPr>
        <p:spPr>
          <a:xfrm>
            <a:off x="1800225" y="33267650"/>
            <a:ext cx="29163963" cy="2255838"/>
          </a:xfrm>
          <a:prstGeom prst="rect">
            <a:avLst/>
          </a:prstGeom>
        </p:spPr>
        <p:txBody>
          <a:bodyPr lIns="390906" tIns="195453" rIns="390906" bIns="195453" anchor="ctr">
            <a:normAutofit/>
          </a:bodyPr>
          <a:lstStyle/>
          <a:p>
            <a:pPr algn="ctr" defTabSz="3909060" fontAlgn="auto">
              <a:spcAft>
                <a:spcPts val="0"/>
              </a:spcAft>
              <a:defRPr/>
            </a:pPr>
            <a:r>
              <a:rPr lang="pt-BR" sz="40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400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40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400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4000" b="1" dirty="0">
                <a:latin typeface="Arial" pitchFamily="34" charset="0"/>
                <a:ea typeface="+mj-ea"/>
                <a:cs typeface="Arial" pitchFamily="34" charset="0"/>
              </a:rPr>
              <a:t>Curso de ENGENHARIA ELÉTRICA da PUC Minas </a:t>
            </a:r>
            <a:r>
              <a:rPr lang="pt-BR" sz="4000" b="1" i="1" dirty="0"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lang="pt-BR" sz="4000" b="1" i="1" dirty="0" err="1">
                <a:latin typeface="Arial" pitchFamily="34" charset="0"/>
                <a:ea typeface="+mj-ea"/>
                <a:cs typeface="Arial" pitchFamily="34" charset="0"/>
              </a:rPr>
              <a:t>ampus</a:t>
            </a:r>
            <a:r>
              <a:rPr lang="pt-BR" sz="4000" b="1" dirty="0">
                <a:latin typeface="Arial" pitchFamily="34" charset="0"/>
                <a:ea typeface="+mj-ea"/>
                <a:cs typeface="Arial" pitchFamily="34" charset="0"/>
              </a:rPr>
              <a:t> Poços de Caldas</a:t>
            </a:r>
          </a:p>
        </p:txBody>
      </p:sp>
      <p:sp>
        <p:nvSpPr>
          <p:cNvPr id="14349" name="AutoShape 4" descr="Ficheiro:Wuerfel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14350" name="Imagem 18" descr="Sem títul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777" y="21674658"/>
            <a:ext cx="71993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AutoShape 8" descr="http://2.bp.blogspot.com/_AY62eqG11_A/TFrwmCIZiNI/AAAAAAAABsQ/jVzVM5csDCI/s1600/figura_1_rele_eletronico_1_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19" name="Imagem 18" descr="logo novo branco.png"/>
          <p:cNvPicPr>
            <a:picLocks noChangeAspect="1"/>
          </p:cNvPicPr>
          <p:nvPr/>
        </p:nvPicPr>
        <p:blipFill>
          <a:blip r:embed="rId7" cstate="print"/>
          <a:srcRect l="26177" t="7768" r="25731" b="15415"/>
          <a:stretch>
            <a:fillRect/>
          </a:stretch>
        </p:blipFill>
        <p:spPr>
          <a:xfrm>
            <a:off x="0" y="0"/>
            <a:ext cx="5544841" cy="6003351"/>
          </a:xfrm>
          <a:prstGeom prst="rect">
            <a:avLst/>
          </a:prstGeom>
        </p:spPr>
      </p:pic>
      <p:pic>
        <p:nvPicPr>
          <p:cNvPr id="22" name="Imagem 21" descr="pucbrasa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004050" y="0"/>
            <a:ext cx="5400000" cy="5638674"/>
          </a:xfrm>
          <a:prstGeom prst="rect">
            <a:avLst/>
          </a:prstGeom>
        </p:spPr>
      </p:pic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6120905" y="1728442"/>
            <a:ext cx="20593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 smtClean="0">
                <a:cs typeface="Arial" charset="0"/>
              </a:rPr>
              <a:t>2º Semestre de 2015</a:t>
            </a:r>
            <a:endParaRPr lang="pt-BR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373</Words>
  <Application>Microsoft Office PowerPoint</Application>
  <PresentationFormat>Personalizar</PresentationFormat>
  <Paragraphs>64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NOME DO PROJETO Guilhermo Marconi - marconi@transmissaoradio.com – Xº Período  Alexander Graham Bell - bell@telefone.com – Yº Período Thomas Edison – edison@lampada.com.br – Zº Período </vt:lpstr>
    </vt:vector>
  </TitlesOfParts>
  <Company>Organisation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Template_Banner_Mostra_de_Projetos_PUC_Poços</dc:title>
  <dc:creator>Prof. Celso</dc:creator>
  <cp:lastModifiedBy>SMC</cp:lastModifiedBy>
  <cp:revision>60</cp:revision>
  <dcterms:created xsi:type="dcterms:W3CDTF">2010-10-14T00:30:23Z</dcterms:created>
  <dcterms:modified xsi:type="dcterms:W3CDTF">2015-09-05T12:54:16Z</dcterms:modified>
</cp:coreProperties>
</file>